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Lexend" panose="020B0604020202020204" charset="0"/>
      <p:regular r:id="rId22"/>
      <p:bold r:id="rId23"/>
    </p:embeddedFont>
    <p:embeddedFont>
      <p:font typeface="Pacifico" panose="020B0604020202020204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516" y="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109854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414695938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4146959385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3e4602cf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3e4602cf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41b167f53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41b167f53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3e4602cfe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3e4602cfe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414695938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4146959385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40612371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40612371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406123713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406123713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4146959385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4146959385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420d4a3d82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420d4a3d82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420d4a3d82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420d4a3d82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420d4a3d82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420d4a3d82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420d4a3d82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420d4a3d82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420d4a3d82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420d4a3d82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444252c71d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444252c71d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444252c71d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444252c71d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444252c71d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444252c71d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444252c71d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444252c71d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444252c71d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444252c71d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E599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74708" y="3041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680">
                <a:latin typeface="Pacifico"/>
                <a:ea typeface="Pacifico"/>
                <a:cs typeface="Pacifico"/>
                <a:sym typeface="Pacifico"/>
              </a:rPr>
              <a:t>Don Lorenzo Milani e </a:t>
            </a:r>
            <a:endParaRPr sz="3680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680">
                <a:latin typeface="Pacifico"/>
                <a:ea typeface="Pacifico"/>
                <a:cs typeface="Pacifico"/>
                <a:sym typeface="Pacifico"/>
              </a:rPr>
              <a:t>la Costituzione italiana</a:t>
            </a:r>
            <a:endParaRPr sz="3680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2680" i="1"/>
              <a:t>Responsabilità, impegno e partecipazione: i semi della democrazia</a:t>
            </a:r>
            <a:endParaRPr sz="2680" i="1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83600" y="3171825"/>
            <a:ext cx="8308200" cy="16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endParaRPr sz="204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endParaRPr sz="204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it" sz="2040"/>
              <a:t>Progetto di cittadinanza attiva </a:t>
            </a:r>
            <a:endParaRPr sz="204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it" sz="2040"/>
              <a:t>Area tematica 4</a:t>
            </a:r>
            <a:endParaRPr sz="204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it" sz="2040"/>
              <a:t>Il pensiero di Don Milani in “Lettera ai giudici”: Responsabilità personale, impegno civile, partecipazione.</a:t>
            </a:r>
            <a:endParaRPr sz="204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endParaRPr sz="2040"/>
          </a:p>
        </p:txBody>
      </p:sp>
      <p:sp>
        <p:nvSpPr>
          <p:cNvPr id="56" name="Google Shape;56;p13"/>
          <p:cNvSpPr txBox="1"/>
          <p:nvPr/>
        </p:nvSpPr>
        <p:spPr>
          <a:xfrm>
            <a:off x="3137525" y="5143500"/>
            <a:ext cx="320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</a:t>
            </a:fld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587" y="2356725"/>
            <a:ext cx="2299289" cy="104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9584" y="2356725"/>
            <a:ext cx="2361091" cy="104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35083" y="2356725"/>
            <a:ext cx="1049591" cy="1047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2</a:t>
            </a:fld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Chi siamo</a:t>
            </a:r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1"/>
          </p:nvPr>
        </p:nvSpPr>
        <p:spPr>
          <a:xfrm>
            <a:off x="238225" y="906225"/>
            <a:ext cx="8520600" cy="36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200" i="1" u="sng"/>
              <a:t>Scuola</a:t>
            </a:r>
            <a:r>
              <a:rPr lang="it" sz="2200"/>
              <a:t>: </a:t>
            </a:r>
            <a:r>
              <a:rPr lang="it" sz="2200" b="1">
                <a:solidFill>
                  <a:srgbClr val="990000"/>
                </a:solidFill>
              </a:rPr>
              <a:t>Istituto professionale “De Franceschi-Pacinotti” di Pistoia</a:t>
            </a:r>
            <a:endParaRPr sz="22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2200" i="1" u="sng"/>
              <a:t>Classe</a:t>
            </a:r>
            <a:r>
              <a:rPr lang="it" sz="2200"/>
              <a:t> </a:t>
            </a:r>
            <a:r>
              <a:rPr lang="it" sz="2200" b="1">
                <a:solidFill>
                  <a:srgbClr val="990000"/>
                </a:solidFill>
              </a:rPr>
              <a:t>4^ APM</a:t>
            </a:r>
            <a:endParaRPr sz="22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2200" i="1" u="sng"/>
              <a:t>Anno scolastico</a:t>
            </a:r>
            <a:r>
              <a:rPr lang="it" sz="2200"/>
              <a:t> 2022-23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2200" i="1" u="sng"/>
              <a:t>Il nostro obiettivo</a:t>
            </a:r>
            <a:r>
              <a:rPr lang="it" sz="2200"/>
              <a:t>: 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2200">
                <a:solidFill>
                  <a:srgbClr val="990000"/>
                </a:solidFill>
              </a:rPr>
              <a:t>ripercorrere la testimonianza </a:t>
            </a:r>
            <a:endParaRPr sz="2200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2200">
                <a:solidFill>
                  <a:srgbClr val="990000"/>
                </a:solidFill>
              </a:rPr>
              <a:t>di don Milani per costruire noi stessi </a:t>
            </a:r>
            <a:endParaRPr sz="2200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2200">
                <a:solidFill>
                  <a:srgbClr val="990000"/>
                </a:solidFill>
              </a:rPr>
              <a:t>nella responsabilità e </a:t>
            </a:r>
            <a:endParaRPr sz="2200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2200">
                <a:solidFill>
                  <a:srgbClr val="990000"/>
                </a:solidFill>
              </a:rPr>
              <a:t>nella partecipazione</a:t>
            </a:r>
            <a:r>
              <a:rPr lang="it" sz="2000">
                <a:solidFill>
                  <a:srgbClr val="990000"/>
                </a:solidFill>
              </a:rPr>
              <a:t>.</a:t>
            </a:r>
            <a:endParaRPr sz="2000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it" sz="1500"/>
              <a:t>                                                                                                       Inserire foto tutti insieme di sfondo</a:t>
            </a:r>
            <a:endParaRPr sz="1500"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3700" y="1218700"/>
            <a:ext cx="5580300" cy="392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Mettere in atto la Costituzione</a:t>
            </a:r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3643800" cy="39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it" sz="1495">
                <a:solidFill>
                  <a:srgbClr val="000000"/>
                </a:solidFill>
              </a:rPr>
              <a:t>L’</a:t>
            </a:r>
            <a:r>
              <a:rPr lang="it" sz="1495" b="1">
                <a:solidFill>
                  <a:srgbClr val="000000"/>
                </a:solidFill>
              </a:rPr>
              <a:t>attualità</a:t>
            </a:r>
            <a:r>
              <a:rPr lang="it" sz="1495">
                <a:solidFill>
                  <a:srgbClr val="000000"/>
                </a:solidFill>
              </a:rPr>
              <a:t> di Don Milani sarà la conclusione del progetto, ma cominciamo con la </a:t>
            </a:r>
            <a:r>
              <a:rPr lang="it" sz="1495" b="1">
                <a:solidFill>
                  <a:srgbClr val="000000"/>
                </a:solidFill>
              </a:rPr>
              <a:t>ricollocazione nel suo contesto storico.</a:t>
            </a:r>
            <a:endParaRPr sz="1495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it" sz="1495">
                <a:solidFill>
                  <a:srgbClr val="000000"/>
                </a:solidFill>
              </a:rPr>
              <a:t>Don Lorenzo Milani opera nel </a:t>
            </a:r>
            <a:r>
              <a:rPr lang="it" sz="1495" b="1">
                <a:solidFill>
                  <a:srgbClr val="000000"/>
                </a:solidFill>
              </a:rPr>
              <a:t>secondo dopoguerra</a:t>
            </a:r>
            <a:r>
              <a:rPr lang="it" sz="1495">
                <a:solidFill>
                  <a:srgbClr val="000000"/>
                </a:solidFill>
              </a:rPr>
              <a:t>, quando il testo della Costituzione, approvato il primo gennaio del ‘48, era tutto da realizzare.</a:t>
            </a:r>
            <a:endParaRPr sz="1495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it" sz="1495">
                <a:solidFill>
                  <a:srgbClr val="000000"/>
                </a:solidFill>
              </a:rPr>
              <a:t>Don Milani mette la Costituzione al centro del suo operato, prima a </a:t>
            </a:r>
            <a:r>
              <a:rPr lang="it" sz="1495" b="1">
                <a:solidFill>
                  <a:srgbClr val="000000"/>
                </a:solidFill>
              </a:rPr>
              <a:t>Calenzano</a:t>
            </a:r>
            <a:r>
              <a:rPr lang="it" sz="1495">
                <a:solidFill>
                  <a:srgbClr val="000000"/>
                </a:solidFill>
              </a:rPr>
              <a:t> per ottenere i diritti per gli operai, dopo a </a:t>
            </a:r>
            <a:r>
              <a:rPr lang="it" sz="1495" b="1">
                <a:solidFill>
                  <a:srgbClr val="000000"/>
                </a:solidFill>
              </a:rPr>
              <a:t>Barbiana</a:t>
            </a:r>
            <a:r>
              <a:rPr lang="it" sz="1495">
                <a:solidFill>
                  <a:srgbClr val="000000"/>
                </a:solidFill>
              </a:rPr>
              <a:t>, dove vuole trasformare i suoi piccoli contadini bocciati a scuola in </a:t>
            </a:r>
            <a:r>
              <a:rPr lang="it" sz="1495" b="1" i="1">
                <a:solidFill>
                  <a:srgbClr val="000000"/>
                </a:solidFill>
              </a:rPr>
              <a:t>cittadini sovrani</a:t>
            </a:r>
            <a:r>
              <a:rPr lang="it" sz="1495">
                <a:solidFill>
                  <a:srgbClr val="000000"/>
                </a:solidFill>
              </a:rPr>
              <a:t>.</a:t>
            </a:r>
            <a:r>
              <a:rPr lang="it" sz="1495"/>
              <a:t> </a:t>
            </a:r>
            <a:endParaRPr sz="1495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endParaRPr sz="1295"/>
          </a:p>
        </p:txBody>
      </p:sp>
      <p:sp>
        <p:nvSpPr>
          <p:cNvPr id="75" name="Google Shape;7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3</a:t>
            </a:fld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00" y="1017725"/>
            <a:ext cx="4019825" cy="369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7476" y="3086101"/>
            <a:ext cx="2997250" cy="186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Vedere la contraddizione, ribellarsi</a:t>
            </a:r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750"/>
              <a:t>La vicenda di cui ci occupiamo inizia con </a:t>
            </a:r>
            <a:endParaRPr sz="1750"/>
          </a:p>
          <a:p>
            <a:pPr marL="457200" lvl="0" indent="-339725" algn="l" rtl="0">
              <a:spcBef>
                <a:spcPts val="1200"/>
              </a:spcBef>
              <a:spcAft>
                <a:spcPts val="0"/>
              </a:spcAft>
              <a:buSzPts val="1750"/>
              <a:buChar char="➢"/>
            </a:pPr>
            <a:r>
              <a:rPr lang="it" sz="1750"/>
              <a:t>un intervento su “</a:t>
            </a:r>
            <a:r>
              <a:rPr lang="it" sz="1750" b="1"/>
              <a:t>La nazione”</a:t>
            </a:r>
            <a:r>
              <a:rPr lang="it" sz="1750"/>
              <a:t> di Firenze del </a:t>
            </a:r>
            <a:r>
              <a:rPr lang="it" sz="1750" b="1"/>
              <a:t>12 febbraio 1965</a:t>
            </a:r>
            <a:r>
              <a:rPr lang="it" sz="1750"/>
              <a:t> dei </a:t>
            </a:r>
            <a:r>
              <a:rPr lang="it" sz="1750" b="1"/>
              <a:t>cappellani militari toscani</a:t>
            </a:r>
            <a:r>
              <a:rPr lang="it" sz="1750"/>
              <a:t> che                                                                                                                                     </a:t>
            </a:r>
            <a:endParaRPr sz="1750"/>
          </a:p>
          <a:p>
            <a:pPr marL="457200" lvl="0" indent="-339725" algn="l" rtl="0">
              <a:spcBef>
                <a:spcPts val="0"/>
              </a:spcBef>
              <a:spcAft>
                <a:spcPts val="0"/>
              </a:spcAft>
              <a:buSzPts val="1750"/>
              <a:buChar char="●"/>
            </a:pPr>
            <a:r>
              <a:rPr lang="it" sz="1750"/>
              <a:t>considerano l’</a:t>
            </a:r>
            <a:r>
              <a:rPr lang="it" sz="1750" b="1">
                <a:solidFill>
                  <a:schemeClr val="dk1"/>
                </a:solidFill>
              </a:rPr>
              <a:t>obiezione di coscienza</a:t>
            </a:r>
            <a:r>
              <a:rPr lang="it" sz="1750"/>
              <a:t> un </a:t>
            </a:r>
            <a:r>
              <a:rPr lang="it" sz="1750" b="1">
                <a:solidFill>
                  <a:srgbClr val="990000"/>
                </a:solidFill>
              </a:rPr>
              <a:t>insulto alla patria e ai suoi caduti </a:t>
            </a:r>
            <a:endParaRPr sz="1750" b="1">
              <a:solidFill>
                <a:srgbClr val="990000"/>
              </a:solidFill>
            </a:endParaRPr>
          </a:p>
          <a:p>
            <a:pPr marL="457200" lvl="0" indent="-339725" algn="l" rtl="0">
              <a:spcBef>
                <a:spcPts val="0"/>
              </a:spcBef>
              <a:spcAft>
                <a:spcPts val="0"/>
              </a:spcAft>
              <a:buSzPts val="1750"/>
              <a:buChar char="●"/>
            </a:pPr>
            <a:r>
              <a:rPr lang="it" sz="1750"/>
              <a:t>definiscono l’</a:t>
            </a:r>
            <a:r>
              <a:rPr lang="it" sz="1750" b="1">
                <a:solidFill>
                  <a:schemeClr val="dk1"/>
                </a:solidFill>
              </a:rPr>
              <a:t>obiezione di coscienza</a:t>
            </a:r>
            <a:r>
              <a:rPr lang="it" sz="1750"/>
              <a:t> </a:t>
            </a:r>
            <a:r>
              <a:rPr lang="it" sz="1750" b="1">
                <a:solidFill>
                  <a:srgbClr val="990000"/>
                </a:solidFill>
              </a:rPr>
              <a:t>espressione di viltà</a:t>
            </a:r>
            <a:r>
              <a:rPr lang="it" sz="1750"/>
              <a:t> </a:t>
            </a:r>
            <a:endParaRPr sz="175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4</a:t>
            </a:fld>
            <a:endParaRPr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6150" y="1091200"/>
            <a:ext cx="3886150" cy="362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311700" y="150625"/>
            <a:ext cx="8520600" cy="9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Tre lettere per cambiare il mondo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50"/>
              <a:t>Don Milani risponde</a:t>
            </a:r>
            <a:endParaRPr sz="185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34700" y="752475"/>
            <a:ext cx="3171900" cy="42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it" sz="1600"/>
              <a:t>nel febbraio 1965 con la“</a:t>
            </a:r>
            <a:r>
              <a:rPr lang="it" sz="1600" b="1">
                <a:solidFill>
                  <a:srgbClr val="990000"/>
                </a:solidFill>
              </a:rPr>
              <a:t>Lettera ai cappellani militari</a:t>
            </a:r>
            <a:r>
              <a:rPr lang="it" sz="1600"/>
              <a:t>”, più nota con il nome “</a:t>
            </a:r>
            <a:r>
              <a:rPr lang="it" sz="1600">
                <a:solidFill>
                  <a:srgbClr val="CC0000"/>
                </a:solidFill>
              </a:rPr>
              <a:t>L’obbedienza non è più una virtù</a:t>
            </a:r>
            <a:r>
              <a:rPr lang="it" sz="1600"/>
              <a:t>”</a:t>
            </a:r>
            <a:endParaRPr sz="16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it" sz="1600"/>
              <a:t>nell’ottobre 1965 con la “</a:t>
            </a:r>
            <a:r>
              <a:rPr lang="it" sz="1600" b="1">
                <a:solidFill>
                  <a:srgbClr val="990000"/>
                </a:solidFill>
              </a:rPr>
              <a:t>Lettera ai giudici</a:t>
            </a:r>
            <a:r>
              <a:rPr lang="it" sz="1600"/>
              <a:t>” </a:t>
            </a:r>
            <a:endParaRPr sz="16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it" sz="1600"/>
              <a:t>nel maggio 1967 con “</a:t>
            </a:r>
            <a:r>
              <a:rPr lang="it" sz="1600" b="1">
                <a:solidFill>
                  <a:srgbClr val="990000"/>
                </a:solidFill>
              </a:rPr>
              <a:t>Lettera a una professoressa</a:t>
            </a:r>
            <a:r>
              <a:rPr lang="it" sz="1600"/>
              <a:t>"</a:t>
            </a:r>
            <a:endParaRPr sz="160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5</a:t>
            </a:fld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2"/>
          </p:nvPr>
        </p:nvSpPr>
        <p:spPr>
          <a:xfrm>
            <a:off x="3416750" y="1152475"/>
            <a:ext cx="541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144258">
            <a:off x="3593137" y="1172497"/>
            <a:ext cx="2076774" cy="2769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28877">
            <a:off x="5097477" y="1091212"/>
            <a:ext cx="2303277" cy="3295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59034">
            <a:off x="6442976" y="1743800"/>
            <a:ext cx="2163874" cy="3010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Il mondo filtrato dall’insegnante</a:t>
            </a:r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311700" y="1077925"/>
            <a:ext cx="3999900" cy="39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it" sz="1939">
                <a:solidFill>
                  <a:srgbClr val="000000"/>
                </a:solidFill>
              </a:rPr>
              <a:t>Le tre lettere </a:t>
            </a:r>
            <a:r>
              <a:rPr lang="it" sz="1939" b="1">
                <a:solidFill>
                  <a:srgbClr val="000000"/>
                </a:solidFill>
              </a:rPr>
              <a:t>non</a:t>
            </a:r>
            <a:r>
              <a:rPr lang="it" sz="1939">
                <a:solidFill>
                  <a:srgbClr val="000000"/>
                </a:solidFill>
              </a:rPr>
              <a:t> vanno comprese come </a:t>
            </a:r>
            <a:r>
              <a:rPr lang="it" sz="1939" b="1">
                <a:solidFill>
                  <a:srgbClr val="000000"/>
                </a:solidFill>
              </a:rPr>
              <a:t>testi indipendenti</a:t>
            </a:r>
            <a:r>
              <a:rPr lang="it" sz="1939">
                <a:solidFill>
                  <a:srgbClr val="000000"/>
                </a:solidFill>
              </a:rPr>
              <a:t> ma come tutti riconducibili all’esperienza di Milani maestro, come </a:t>
            </a:r>
            <a:r>
              <a:rPr lang="it" sz="1939" b="1">
                <a:solidFill>
                  <a:srgbClr val="990000"/>
                </a:solidFill>
              </a:rPr>
              <a:t>momenti del fare scuola. </a:t>
            </a:r>
            <a:endParaRPr sz="1939" b="1">
              <a:solidFill>
                <a:srgbClr val="990000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it" sz="1939">
                <a:solidFill>
                  <a:srgbClr val="000000"/>
                </a:solidFill>
              </a:rPr>
              <a:t>E’ una scuola che informa la vita tutta, che non conosce interruzioni, né limiti di argomento e che tutto riconduce al primato della </a:t>
            </a:r>
            <a:r>
              <a:rPr lang="it" sz="1939" b="1">
                <a:solidFill>
                  <a:srgbClr val="000000"/>
                </a:solidFill>
              </a:rPr>
              <a:t>responsabilità</a:t>
            </a:r>
            <a:r>
              <a:rPr lang="it" sz="1939">
                <a:solidFill>
                  <a:srgbClr val="000000"/>
                </a:solidFill>
              </a:rPr>
              <a:t>, della </a:t>
            </a:r>
            <a:r>
              <a:rPr lang="it" sz="1939" b="1">
                <a:solidFill>
                  <a:srgbClr val="000000"/>
                </a:solidFill>
              </a:rPr>
              <a:t>partecipazione consapevole</a:t>
            </a:r>
            <a:r>
              <a:rPr lang="it" sz="1939">
                <a:solidFill>
                  <a:srgbClr val="000000"/>
                </a:solidFill>
              </a:rPr>
              <a:t>, della </a:t>
            </a:r>
            <a:r>
              <a:rPr lang="it" sz="1939" b="1">
                <a:solidFill>
                  <a:srgbClr val="000000"/>
                </a:solidFill>
              </a:rPr>
              <a:t>dignità morale</a:t>
            </a:r>
            <a:r>
              <a:rPr lang="it" sz="1939">
                <a:solidFill>
                  <a:srgbClr val="000000"/>
                </a:solidFill>
              </a:rPr>
              <a:t>.</a:t>
            </a:r>
            <a:endParaRPr sz="1939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523"/>
              <a:buNone/>
            </a:pPr>
            <a:endParaRPr sz="864"/>
          </a:p>
        </p:txBody>
      </p:sp>
      <p:sp>
        <p:nvSpPr>
          <p:cNvPr id="105" name="Google Shape;10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6</a:t>
            </a:fld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1600" y="1190100"/>
            <a:ext cx="4679767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>
            <a:spLocks noGrp="1"/>
          </p:cNvSpPr>
          <p:nvPr>
            <p:ph type="title"/>
          </p:nvPr>
        </p:nvSpPr>
        <p:spPr>
          <a:xfrm>
            <a:off x="311700" y="117400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2320"/>
              <a:t>Cominciamo: </a:t>
            </a:r>
            <a:r>
              <a:rPr lang="it" sz="2320" i="1"/>
              <a:t>Lettera ai cappellani militari </a:t>
            </a:r>
            <a:endParaRPr sz="2320" i="1"/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4294967295"/>
          </p:nvPr>
        </p:nvSpPr>
        <p:spPr>
          <a:xfrm>
            <a:off x="0" y="730600"/>
            <a:ext cx="9021300" cy="43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175">
                <a:solidFill>
                  <a:schemeClr val="dk1"/>
                </a:solidFill>
              </a:rPr>
              <a:t>Don Milani risponde.  E’ il testo noto come </a:t>
            </a:r>
            <a:r>
              <a:rPr lang="it" sz="2175" b="1" i="1">
                <a:solidFill>
                  <a:schemeClr val="dk1"/>
                </a:solidFill>
              </a:rPr>
              <a:t>L’obbedienza non è più una virtù</a:t>
            </a:r>
            <a:r>
              <a:rPr lang="it" sz="2175" b="1">
                <a:solidFill>
                  <a:schemeClr val="dk1"/>
                </a:solidFill>
              </a:rPr>
              <a:t>. </a:t>
            </a:r>
            <a:r>
              <a:rPr lang="it" sz="1400">
                <a:solidFill>
                  <a:schemeClr val="dk1"/>
                </a:solidFill>
              </a:rPr>
              <a:t>In esso l’obiezione di coscienza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400">
                <a:solidFill>
                  <a:schemeClr val="dk1"/>
                </a:solidFill>
              </a:rPr>
              <a:t>non è</a:t>
            </a:r>
            <a:r>
              <a:rPr lang="it" sz="2175" b="1">
                <a:solidFill>
                  <a:schemeClr val="dk1"/>
                </a:solidFill>
              </a:rPr>
              <a:t> Viltà                         </a:t>
            </a:r>
            <a:r>
              <a:rPr lang="it" sz="1400">
                <a:solidFill>
                  <a:schemeClr val="dk1"/>
                </a:solidFill>
              </a:rPr>
              <a:t>ma</a:t>
            </a:r>
            <a:r>
              <a:rPr lang="it" sz="2175" b="1">
                <a:solidFill>
                  <a:schemeClr val="dk1"/>
                </a:solidFill>
              </a:rPr>
              <a:t> </a:t>
            </a:r>
            <a:r>
              <a:rPr lang="it" sz="2175" b="1">
                <a:solidFill>
                  <a:srgbClr val="990000"/>
                </a:solidFill>
              </a:rPr>
              <a:t>eroica coerenza cristiana</a:t>
            </a:r>
            <a:endParaRPr sz="2175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400">
                <a:solidFill>
                  <a:schemeClr val="dk1"/>
                </a:solidFill>
              </a:rPr>
              <a:t>non dobbiamo</a:t>
            </a:r>
            <a:r>
              <a:rPr lang="it" sz="2100" b="1">
                <a:solidFill>
                  <a:schemeClr val="dk1"/>
                </a:solidFill>
              </a:rPr>
              <a:t> Obbedire              </a:t>
            </a:r>
            <a:r>
              <a:rPr lang="it" sz="1400">
                <a:solidFill>
                  <a:schemeClr val="dk1"/>
                </a:solidFill>
              </a:rPr>
              <a:t>ma</a:t>
            </a:r>
            <a:r>
              <a:rPr lang="it" sz="2100" b="1">
                <a:solidFill>
                  <a:schemeClr val="dk1"/>
                </a:solidFill>
              </a:rPr>
              <a:t> </a:t>
            </a:r>
            <a:r>
              <a:rPr lang="it" sz="2100" b="1">
                <a:solidFill>
                  <a:srgbClr val="990000"/>
                </a:solidFill>
              </a:rPr>
              <a:t>obiettare quel che detta la coscienza</a:t>
            </a:r>
            <a:endParaRPr sz="2100" b="1">
              <a:solidFill>
                <a:srgbClr val="990000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100" b="1">
              <a:solidFill>
                <a:srgbClr val="990000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1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100" b="1">
                <a:solidFill>
                  <a:srgbClr val="073763"/>
                </a:solidFill>
              </a:rPr>
              <a:t>Fumetto </a:t>
            </a:r>
            <a:endParaRPr sz="11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100" b="1">
                <a:solidFill>
                  <a:srgbClr val="073763"/>
                </a:solidFill>
              </a:rPr>
              <a:t>di </a:t>
            </a:r>
            <a:endParaRPr sz="11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100" b="1">
                <a:solidFill>
                  <a:srgbClr val="073763"/>
                </a:solidFill>
              </a:rPr>
              <a:t>Alice Milani</a:t>
            </a:r>
            <a:endParaRPr sz="1100" b="1">
              <a:solidFill>
                <a:srgbClr val="073763"/>
              </a:solidFill>
            </a:endParaRPr>
          </a:p>
        </p:txBody>
      </p:sp>
      <p:sp>
        <p:nvSpPr>
          <p:cNvPr id="114" name="Google Shape;11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7</a:t>
            </a:fld>
            <a:endParaRPr/>
          </a:p>
        </p:txBody>
      </p:sp>
      <p:sp>
        <p:nvSpPr>
          <p:cNvPr id="115" name="Google Shape;115;p19"/>
          <p:cNvSpPr/>
          <p:nvPr/>
        </p:nvSpPr>
        <p:spPr>
          <a:xfrm>
            <a:off x="2015825" y="2022175"/>
            <a:ext cx="771600" cy="2448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2691800" y="2576113"/>
            <a:ext cx="668100" cy="2448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7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4025" y="2820925"/>
            <a:ext cx="7058274" cy="226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title"/>
          </p:nvPr>
        </p:nvSpPr>
        <p:spPr>
          <a:xfrm>
            <a:off x="311700" y="159200"/>
            <a:ext cx="8520600" cy="5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2320"/>
              <a:t>dal testo “Lettera ai cappellani militari”</a:t>
            </a:r>
            <a:endParaRPr sz="2320"/>
          </a:p>
        </p:txBody>
      </p:sp>
      <p:sp>
        <p:nvSpPr>
          <p:cNvPr id="123" name="Google Shape;12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8</a:t>
            </a:fld>
            <a:endParaRPr/>
          </a:p>
        </p:txBody>
      </p:sp>
      <p:sp>
        <p:nvSpPr>
          <p:cNvPr id="124" name="Google Shape;124;p20"/>
          <p:cNvSpPr/>
          <p:nvPr/>
        </p:nvSpPr>
        <p:spPr>
          <a:xfrm>
            <a:off x="195950" y="159200"/>
            <a:ext cx="8825400" cy="4984200"/>
          </a:xfrm>
          <a:prstGeom prst="horizontalScroll">
            <a:avLst>
              <a:gd name="adj" fmla="val 1250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(...) L'obbedienza a ogni costo? E se l'ordine era il </a:t>
            </a:r>
            <a:r>
              <a:rPr lang="it" sz="20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bombardamento dei civili</a:t>
            </a: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</a:t>
            </a:r>
            <a:r>
              <a:rPr lang="it" sz="20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un'azione di rappresaglia su un villaggio inerme</a:t>
            </a: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</a:t>
            </a:r>
            <a:r>
              <a:rPr lang="it" sz="20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l'esecuzione sommaria dei partigiani</a:t>
            </a: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</a:t>
            </a:r>
            <a:r>
              <a:rPr lang="it" sz="20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l'uso delle armi atomiche</a:t>
            </a: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</a:t>
            </a:r>
            <a:r>
              <a:rPr lang="it" sz="20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batteriologiche</a:t>
            </a: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</a:t>
            </a:r>
            <a:r>
              <a:rPr lang="it" sz="20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chimiche</a:t>
            </a: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,l</a:t>
            </a:r>
            <a:r>
              <a:rPr lang="it" sz="20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tortura</a:t>
            </a: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</a:t>
            </a:r>
            <a:r>
              <a:rPr lang="it" sz="20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l'esecuzione di ostaggi</a:t>
            </a: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</a:t>
            </a:r>
            <a:r>
              <a:rPr lang="it" sz="20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 processi sommari per semplici sospetti, </a:t>
            </a: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(...) </a:t>
            </a:r>
            <a:r>
              <a:rPr lang="it" sz="20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una guerra di evidente aggressione, (...) la repressione di manifestazioni popolari</a:t>
            </a: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?</a:t>
            </a:r>
            <a:endParaRPr sz="2000"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	Eppure queste cose e molte altre sono il pane quotidiano di ogni guerra. Quando ve ne sono capitate davanti agli occhi o avete mentito o avete taciuto. (...) se siete ancora vivi e graduati è segno che non avete mai obiettato a nulla.</a:t>
            </a:r>
            <a:endParaRPr sz="2000" i="1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311700" y="220425"/>
            <a:ext cx="8520600" cy="5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2672"/>
              <a:buFont typeface="Arial"/>
              <a:buNone/>
            </a:pPr>
            <a:r>
              <a:rPr lang="it" sz="2320"/>
              <a:t>La “Lettera ai cappellani militari” prosegue</a:t>
            </a:r>
            <a:endParaRPr sz="232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134700" y="624575"/>
            <a:ext cx="8886600" cy="42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700"/>
              <a:t>La lettera ai cappellani militari prosegue con una rilettura della storia come sequenza di guerre d’aggressione e infami (guerre coloniali definite “la peste del colonialismo europeo”, l’inutile strage della prima guerra mondiale e la seconda) … Riportiamo ad esempio di efficacia, la descrizione della marcia su Ro</a:t>
            </a:r>
            <a:r>
              <a:rPr lang="it"/>
              <a:t>ma.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9</a:t>
            </a:fld>
            <a:endParaRPr/>
          </a:p>
        </p:txBody>
      </p:sp>
      <p:sp>
        <p:nvSpPr>
          <p:cNvPr id="132" name="Google Shape;132;p21"/>
          <p:cNvSpPr/>
          <p:nvPr/>
        </p:nvSpPr>
        <p:spPr>
          <a:xfrm>
            <a:off x="282150" y="1506300"/>
            <a:ext cx="8591700" cy="3637200"/>
          </a:xfrm>
          <a:prstGeom prst="horizontalScroll">
            <a:avLst>
              <a:gd name="adj" fmla="val 12500"/>
            </a:avLst>
          </a:prstGeom>
          <a:solidFill>
            <a:srgbClr val="D9EAD3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 nel '22 che bisognava difendere la Patria aggredita. Ma l'esercito non la difese. Stette a aspettare gli ordini che non vennero. Se i suoi preti l'avessero educato a guidarsi con la </a:t>
            </a:r>
            <a:r>
              <a:rPr lang="it" sz="20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Coscienza</a:t>
            </a: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invece che con l'</a:t>
            </a:r>
            <a:r>
              <a:rPr lang="it" sz="20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Obbedienza</a:t>
            </a:r>
            <a:r>
              <a:rPr lang="it" sz="20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«cieca, pronta, assoluta» quanti mali sarebbero stati evitati alla Patria e al mondo (i 50.000.000 morti nella 2^ guerra mondiale). Così la Patria andò in mano a un pugno di criminali che violò ogni legge umana e divina e, riempiendosi la bocca della parola Patria,condusse la Patria allo sfacelo. </a:t>
            </a:r>
            <a:endParaRPr sz="2000" i="1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311700" y="134700"/>
            <a:ext cx="8520600" cy="5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277" i="1">
                <a:solidFill>
                  <a:srgbClr val="040C28"/>
                </a:solidFill>
              </a:rPr>
              <a:t>Apologia</a:t>
            </a:r>
            <a:r>
              <a:rPr lang="it" sz="2277">
                <a:solidFill>
                  <a:srgbClr val="040C28"/>
                </a:solidFill>
              </a:rPr>
              <a:t> e </a:t>
            </a:r>
            <a:r>
              <a:rPr lang="it" sz="2277" i="1">
                <a:solidFill>
                  <a:srgbClr val="040C28"/>
                </a:solidFill>
              </a:rPr>
              <a:t>incitamento alla diserzione e alla disobbedienza civile</a:t>
            </a:r>
            <a:endParaRPr sz="3577" i="1"/>
          </a:p>
        </p:txBody>
      </p:sp>
      <p:sp>
        <p:nvSpPr>
          <p:cNvPr id="138" name="Google Shape;138;p22"/>
          <p:cNvSpPr txBox="1">
            <a:spLocks noGrp="1"/>
          </p:cNvSpPr>
          <p:nvPr>
            <p:ph type="body" idx="1"/>
          </p:nvPr>
        </p:nvSpPr>
        <p:spPr>
          <a:xfrm>
            <a:off x="311700" y="673500"/>
            <a:ext cx="8520600" cy="43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457200" lvl="0" indent="-2571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3636"/>
              <a:buChar char="●"/>
            </a:pPr>
            <a:r>
              <a:rPr lang="it" sz="1100">
                <a:solidFill>
                  <a:schemeClr val="dk1"/>
                </a:solidFill>
              </a:rPr>
              <a:t> </a:t>
            </a:r>
            <a:r>
              <a:rPr lang="it" sz="6400">
                <a:solidFill>
                  <a:schemeClr val="dk1"/>
                </a:solidFill>
              </a:rPr>
              <a:t>La </a:t>
            </a:r>
            <a:r>
              <a:rPr lang="it" sz="6400" i="1">
                <a:solidFill>
                  <a:schemeClr val="dk1"/>
                </a:solidFill>
              </a:rPr>
              <a:t>Risposta ai cappellani militari</a:t>
            </a:r>
            <a:r>
              <a:rPr lang="it" sz="6400">
                <a:solidFill>
                  <a:schemeClr val="dk1"/>
                </a:solidFill>
              </a:rPr>
              <a:t> costò a don Lorenzo Milani </a:t>
            </a:r>
            <a:r>
              <a:rPr lang="it" sz="6400" b="1">
                <a:solidFill>
                  <a:schemeClr val="dk1"/>
                </a:solidFill>
              </a:rPr>
              <a:t>due processi</a:t>
            </a:r>
            <a:r>
              <a:rPr lang="it" sz="6400">
                <a:solidFill>
                  <a:schemeClr val="dk1"/>
                </a:solidFill>
              </a:rPr>
              <a:t> per apologia di reato: </a:t>
            </a:r>
            <a:endParaRPr sz="6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4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it" sz="6400">
                <a:solidFill>
                  <a:schemeClr val="dk1"/>
                </a:solidFill>
              </a:rPr>
              <a:t>il primo di assoluzione con formula piena «perché il fatto non costituisce reato»;</a:t>
            </a:r>
            <a:endParaRPr sz="64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it" sz="6400">
                <a:solidFill>
                  <a:schemeClr val="dk1"/>
                </a:solidFill>
              </a:rPr>
              <a:t>il secondo, in appello, di condanna con «</a:t>
            </a:r>
            <a:r>
              <a:rPr lang="it" sz="6400" b="1">
                <a:solidFill>
                  <a:schemeClr val="dk1"/>
                </a:solidFill>
              </a:rPr>
              <a:t>reato estinto per la morte del reo</a:t>
            </a:r>
            <a:r>
              <a:rPr lang="it" sz="6400">
                <a:solidFill>
                  <a:schemeClr val="dk1"/>
                </a:solidFill>
              </a:rPr>
              <a:t>». </a:t>
            </a:r>
            <a:endParaRPr sz="64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it" sz="6400">
                <a:solidFill>
                  <a:schemeClr val="dk1"/>
                </a:solidFill>
              </a:rPr>
              <a:t>Il processo di secondo grado </a:t>
            </a:r>
            <a:endParaRPr sz="6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400">
                <a:solidFill>
                  <a:schemeClr val="dk1"/>
                </a:solidFill>
              </a:rPr>
              <a:t>fu fissato il </a:t>
            </a:r>
            <a:r>
              <a:rPr lang="it" sz="6400" b="1">
                <a:solidFill>
                  <a:schemeClr val="dk1"/>
                </a:solidFill>
              </a:rPr>
              <a:t>28 ottobre 1967</a:t>
            </a:r>
            <a:r>
              <a:rPr lang="it" sz="6400">
                <a:solidFill>
                  <a:schemeClr val="dk1"/>
                </a:solidFill>
              </a:rPr>
              <a:t>, </a:t>
            </a:r>
            <a:endParaRPr sz="6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400">
                <a:solidFill>
                  <a:schemeClr val="dk1"/>
                </a:solidFill>
              </a:rPr>
              <a:t>ma </a:t>
            </a:r>
            <a:r>
              <a:rPr lang="it" sz="6400" b="1">
                <a:solidFill>
                  <a:schemeClr val="dk1"/>
                </a:solidFill>
              </a:rPr>
              <a:t>don Milani morì il 26 giugno,</a:t>
            </a:r>
            <a:endParaRPr sz="6400" b="1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400" b="1">
                <a:solidFill>
                  <a:schemeClr val="dk1"/>
                </a:solidFill>
              </a:rPr>
              <a:t>quattro mesi </a:t>
            </a:r>
            <a:r>
              <a:rPr lang="it" sz="6400">
                <a:solidFill>
                  <a:schemeClr val="dk1"/>
                </a:solidFill>
              </a:rPr>
              <a:t>prima.</a:t>
            </a:r>
            <a:endParaRPr sz="6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400">
                <a:solidFill>
                  <a:schemeClr val="dk1"/>
                </a:solidFill>
              </a:rPr>
              <a:t>Ad essere condannato </a:t>
            </a:r>
            <a:endParaRPr sz="6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400">
                <a:solidFill>
                  <a:schemeClr val="dk1"/>
                </a:solidFill>
              </a:rPr>
              <a:t>fu il direttore di “Rinascita”, </a:t>
            </a:r>
            <a:endParaRPr sz="6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400">
                <a:solidFill>
                  <a:schemeClr val="dk1"/>
                </a:solidFill>
              </a:rPr>
              <a:t>Luca Pavolini, che </a:t>
            </a:r>
            <a:endParaRPr sz="6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400">
                <a:solidFill>
                  <a:schemeClr val="dk1"/>
                </a:solidFill>
              </a:rPr>
              <a:t>aveva pubblicato la </a:t>
            </a:r>
            <a:endParaRPr sz="6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400">
                <a:solidFill>
                  <a:schemeClr val="dk1"/>
                </a:solidFill>
              </a:rPr>
              <a:t>“Lettera ai cappellani militari”.</a:t>
            </a:r>
            <a:endParaRPr sz="64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it" sz="6400">
                <a:solidFill>
                  <a:schemeClr val="dk1"/>
                </a:solidFill>
              </a:rPr>
              <a:t>Don Milani </a:t>
            </a:r>
            <a:r>
              <a:rPr lang="it" sz="6400" b="1">
                <a:solidFill>
                  <a:schemeClr val="dk1"/>
                </a:solidFill>
              </a:rPr>
              <a:t>scrisse la sua difesa</a:t>
            </a:r>
            <a:r>
              <a:rPr lang="it" sz="6400">
                <a:solidFill>
                  <a:schemeClr val="dk1"/>
                </a:solidFill>
              </a:rPr>
              <a:t> </a:t>
            </a:r>
            <a:endParaRPr sz="6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400">
                <a:solidFill>
                  <a:schemeClr val="dk1"/>
                </a:solidFill>
              </a:rPr>
              <a:t>nella “</a:t>
            </a:r>
            <a:r>
              <a:rPr lang="it" sz="6400" b="1">
                <a:solidFill>
                  <a:srgbClr val="990000"/>
                </a:solidFill>
              </a:rPr>
              <a:t>Lettera ai giudici</a:t>
            </a:r>
            <a:r>
              <a:rPr lang="it" sz="6400">
                <a:solidFill>
                  <a:schemeClr val="dk1"/>
                </a:solidFill>
              </a:rPr>
              <a:t>” perché </a:t>
            </a:r>
            <a:endParaRPr sz="6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400">
                <a:solidFill>
                  <a:schemeClr val="dk1"/>
                </a:solidFill>
              </a:rPr>
              <a:t>già gravemente malato </a:t>
            </a:r>
            <a:endParaRPr sz="6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400">
                <a:solidFill>
                  <a:schemeClr val="dk1"/>
                </a:solidFill>
              </a:rPr>
              <a:t>ed impossibilitato a presentarsi.</a:t>
            </a:r>
            <a:endParaRPr sz="6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400"/>
          </a:p>
        </p:txBody>
      </p:sp>
      <p:sp>
        <p:nvSpPr>
          <p:cNvPr id="139" name="Google Shape;13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10</a:t>
            </a:fld>
            <a:endParaRPr/>
          </a:p>
        </p:txBody>
      </p:sp>
      <p:pic>
        <p:nvPicPr>
          <p:cNvPr id="140" name="Google Shape;1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6175" y="1996175"/>
            <a:ext cx="4582275" cy="306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311700" y="171450"/>
            <a:ext cx="8520600" cy="11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22"/>
              <a:t>Leggiamo</a:t>
            </a:r>
            <a:r>
              <a:rPr lang="it"/>
              <a:t>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288">
                <a:latin typeface="Pacifico"/>
                <a:ea typeface="Pacifico"/>
                <a:cs typeface="Pacifico"/>
                <a:sym typeface="Pacifico"/>
              </a:rPr>
              <a:t>Signori Giudici, vi metto qui per scritto quello che avrei detto volentieri in aula</a:t>
            </a:r>
            <a:endParaRPr sz="3688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46" name="Google Shape;146;p23"/>
          <p:cNvSpPr txBox="1">
            <a:spLocks noGrp="1"/>
          </p:cNvSpPr>
          <p:nvPr>
            <p:ph type="body" idx="1"/>
          </p:nvPr>
        </p:nvSpPr>
        <p:spPr>
          <a:xfrm>
            <a:off x="311700" y="1040950"/>
            <a:ext cx="8520600" cy="41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</a:rPr>
              <a:t>Scrive  come maestro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"/>
              <a:t>Sente il dovere di insegnare “come </a:t>
            </a:r>
            <a:r>
              <a:rPr lang="it" b="1"/>
              <a:t>il cittadino</a:t>
            </a:r>
            <a:r>
              <a:rPr lang="it"/>
              <a:t> reagisce all’ingiustizia”. Come ha libertà di parola e di stampa. (...) Come ognuno deve sentirsi responsabile di tutto”. Contrappone </a:t>
            </a:r>
            <a:r>
              <a:rPr lang="it" b="1"/>
              <a:t>quei 31 ragazzi italiani in carcere per un ideale</a:t>
            </a:r>
            <a:r>
              <a:rPr lang="it"/>
              <a:t> ai qualunquisti</a:t>
            </a:r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11</a:t>
            </a:fld>
            <a:endParaRPr/>
          </a:p>
        </p:txBody>
      </p:sp>
      <p:sp>
        <p:nvSpPr>
          <p:cNvPr id="148" name="Google Shape;148;p23"/>
          <p:cNvSpPr/>
          <p:nvPr/>
        </p:nvSpPr>
        <p:spPr>
          <a:xfrm>
            <a:off x="379650" y="2571750"/>
            <a:ext cx="8520600" cy="2485200"/>
          </a:xfrm>
          <a:prstGeom prst="horizontalScroll">
            <a:avLst>
              <a:gd name="adj" fmla="val 12500"/>
            </a:avLst>
          </a:prstGeom>
          <a:solidFill>
            <a:srgbClr val="D9EAD3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3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Così diversi dai milioni di giovani che affollano gli stadi, i bar, le piste da ballo, che vivono per comprarsi la macchina, che seguono le mode, che leggono giornali sportivi, che si disinteressano di politica e di religione.</a:t>
            </a:r>
            <a:endParaRPr sz="2300"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Il </a:t>
            </a:r>
            <a:r>
              <a:rPr lang="it" b="1"/>
              <a:t>maestro</a:t>
            </a:r>
            <a:r>
              <a:rPr lang="it"/>
              <a:t> come “</a:t>
            </a:r>
            <a:r>
              <a:rPr lang="it" b="1"/>
              <a:t>profeta</a:t>
            </a:r>
            <a:r>
              <a:rPr lang="it"/>
              <a:t>” che scruta i segni dei tempi</a:t>
            </a:r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4520700" cy="38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 b="1">
                <a:solidFill>
                  <a:schemeClr val="dk1"/>
                </a:solidFill>
              </a:rPr>
              <a:t>Di fronte all’accusa di apologia di reato, Don Milani sente la necessità di spiegare che cos’è la buona scuola, cos’è un maestro. Un maestro deve essere</a:t>
            </a:r>
            <a:endParaRPr sz="1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816" b="1" i="1">
                <a:solidFill>
                  <a:schemeClr val="dk1"/>
                </a:solidFill>
              </a:rPr>
              <a:t>Profeta </a:t>
            </a:r>
            <a:r>
              <a:rPr lang="it" sz="1600" b="1" i="1">
                <a:solidFill>
                  <a:schemeClr val="dk1"/>
                </a:solidFill>
              </a:rPr>
              <a:t>  </a:t>
            </a:r>
            <a:r>
              <a:rPr lang="it" sz="1600" i="1">
                <a:solidFill>
                  <a:schemeClr val="dk1"/>
                </a:solidFill>
              </a:rPr>
              <a:t>nel senso etimologico del termine</a:t>
            </a:r>
            <a:endParaRPr sz="16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1"/>
                </a:solidFill>
              </a:rPr>
              <a:t>La parola è composta dal prefisso </a:t>
            </a:r>
            <a:r>
              <a:rPr lang="it" sz="1600" i="1">
                <a:solidFill>
                  <a:schemeClr val="dk1"/>
                </a:solidFill>
              </a:rPr>
              <a:t>προ-</a:t>
            </a:r>
            <a:r>
              <a:rPr lang="it" sz="1600">
                <a:solidFill>
                  <a:schemeClr val="dk1"/>
                </a:solidFill>
              </a:rPr>
              <a:t> (</a:t>
            </a:r>
            <a:r>
              <a:rPr lang="it" sz="1600" i="1">
                <a:solidFill>
                  <a:schemeClr val="dk1"/>
                </a:solidFill>
              </a:rPr>
              <a:t>pro</a:t>
            </a:r>
            <a:r>
              <a:rPr lang="it" sz="1600">
                <a:solidFill>
                  <a:schemeClr val="dk1"/>
                </a:solidFill>
              </a:rPr>
              <a:t>, "davanti, prima") e dal verbo </a:t>
            </a:r>
            <a:r>
              <a:rPr lang="it" sz="1600" i="1">
                <a:solidFill>
                  <a:schemeClr val="dk1"/>
                </a:solidFill>
              </a:rPr>
              <a:t>φημί</a:t>
            </a:r>
            <a:r>
              <a:rPr lang="it" sz="1600">
                <a:solidFill>
                  <a:schemeClr val="dk1"/>
                </a:solidFill>
              </a:rPr>
              <a:t> (</a:t>
            </a:r>
            <a:r>
              <a:rPr lang="it" sz="1600" i="1">
                <a:solidFill>
                  <a:schemeClr val="dk1"/>
                </a:solidFill>
              </a:rPr>
              <a:t>femì</a:t>
            </a:r>
            <a:r>
              <a:rPr lang="it" sz="1600">
                <a:solidFill>
                  <a:schemeClr val="dk1"/>
                </a:solidFill>
              </a:rPr>
              <a:t>, "parlare, dire"); letteralmente quindi significa "colui che parla davanti, prima" (anticipatamente sul futuro).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600">
                <a:solidFill>
                  <a:schemeClr val="dk1"/>
                </a:solidFill>
              </a:rPr>
              <a:t>Il magistrato Deidda ha messo in evidenza come don Milani abbia anticipato, “parlato prima” e come Barbiana sia stata una metafora del tempo nuovo e di una interpretazione autentica della Costituzione.</a:t>
            </a:r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12</a:t>
            </a:fld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7" name="Google Shape;15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0825" y="1017725"/>
            <a:ext cx="3159575" cy="4037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p24"/>
          <p:cNvCxnSpPr/>
          <p:nvPr/>
        </p:nvCxnSpPr>
        <p:spPr>
          <a:xfrm flipH="1">
            <a:off x="796225" y="1971675"/>
            <a:ext cx="501900" cy="245100"/>
          </a:xfrm>
          <a:prstGeom prst="straightConnector1">
            <a:avLst/>
          </a:prstGeom>
          <a:noFill/>
          <a:ln w="9525" cap="flat" cmpd="sng">
            <a:solidFill>
              <a:srgbClr val="99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>
            <a:spLocks noGrp="1"/>
          </p:cNvSpPr>
          <p:nvPr>
            <p:ph type="title"/>
          </p:nvPr>
        </p:nvSpPr>
        <p:spPr>
          <a:xfrm>
            <a:off x="311700" y="61225"/>
            <a:ext cx="8520600" cy="9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Scuola come ponte per il futuro</a:t>
            </a:r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8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100" b="1">
                <a:solidFill>
                  <a:srgbClr val="073763"/>
                </a:solidFill>
              </a:rPr>
              <a:t>Fumetto di Alice Milani</a:t>
            </a:r>
            <a:endParaRPr/>
          </a:p>
        </p:txBody>
      </p:sp>
      <p:sp>
        <p:nvSpPr>
          <p:cNvPr id="165" name="Google Shape;165;p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66" name="Google Shape;16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13</a:t>
            </a:fld>
            <a:endParaRPr/>
          </a:p>
        </p:txBody>
      </p:sp>
      <p:sp>
        <p:nvSpPr>
          <p:cNvPr id="167" name="Google Shape;167;p25"/>
          <p:cNvSpPr/>
          <p:nvPr/>
        </p:nvSpPr>
        <p:spPr>
          <a:xfrm>
            <a:off x="4004575" y="832750"/>
            <a:ext cx="4925700" cy="4224000"/>
          </a:xfrm>
          <a:prstGeom prst="verticalScroll">
            <a:avLst>
              <a:gd name="adj" fmla="val 1250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200"/>
              <a:t>   </a:t>
            </a:r>
            <a:r>
              <a:rPr lang="it" i="1">
                <a:latin typeface="Lexend"/>
                <a:ea typeface="Lexend"/>
                <a:cs typeface="Lexend"/>
                <a:sym typeface="Lexend"/>
              </a:rPr>
              <a:t>La scuola siede fra il </a:t>
            </a:r>
            <a:r>
              <a:rPr lang="it" b="1" i="1">
                <a:latin typeface="Lexend"/>
                <a:ea typeface="Lexend"/>
                <a:cs typeface="Lexend"/>
                <a:sym typeface="Lexend"/>
              </a:rPr>
              <a:t>passato </a:t>
            </a:r>
            <a:r>
              <a:rPr lang="it" i="1">
                <a:latin typeface="Lexend"/>
                <a:ea typeface="Lexend"/>
                <a:cs typeface="Lexend"/>
                <a:sym typeface="Lexend"/>
              </a:rPr>
              <a:t>e il </a:t>
            </a:r>
            <a:r>
              <a:rPr lang="it" b="1" i="1">
                <a:latin typeface="Lexend"/>
                <a:ea typeface="Lexend"/>
                <a:cs typeface="Lexend"/>
                <a:sym typeface="Lexend"/>
              </a:rPr>
              <a:t>futuro</a:t>
            </a:r>
            <a:r>
              <a:rPr lang="it" i="1">
                <a:latin typeface="Lexend"/>
                <a:ea typeface="Lexend"/>
                <a:cs typeface="Lexend"/>
                <a:sym typeface="Lexend"/>
              </a:rPr>
              <a:t> e deve averli presenti entrambi.</a:t>
            </a:r>
            <a:br>
              <a:rPr lang="it" i="1">
                <a:latin typeface="Lexend"/>
                <a:ea typeface="Lexend"/>
                <a:cs typeface="Lexend"/>
                <a:sym typeface="Lexend"/>
              </a:rPr>
            </a:br>
            <a:r>
              <a:rPr lang="it" i="1">
                <a:latin typeface="Lexend"/>
                <a:ea typeface="Lexend"/>
                <a:cs typeface="Lexend"/>
                <a:sym typeface="Lexend"/>
              </a:rPr>
              <a:t>   È l'arte delicata di condurre i ragazzi su un filo di rasoio: da un lato </a:t>
            </a:r>
            <a:r>
              <a:rPr lang="it" b="1" i="1">
                <a:latin typeface="Lexend"/>
                <a:ea typeface="Lexend"/>
                <a:cs typeface="Lexend"/>
                <a:sym typeface="Lexend"/>
              </a:rPr>
              <a:t>formare in loro il senso della legalità</a:t>
            </a:r>
            <a:r>
              <a:rPr lang="it" i="1">
                <a:latin typeface="Lexend"/>
                <a:ea typeface="Lexend"/>
                <a:cs typeface="Lexend"/>
                <a:sym typeface="Lexend"/>
              </a:rPr>
              <a:t> (e in questo somiglia alla vostra funzione), dall'altro </a:t>
            </a:r>
            <a:r>
              <a:rPr lang="it" b="1" i="1">
                <a:latin typeface="Lexend"/>
                <a:ea typeface="Lexend"/>
                <a:cs typeface="Lexend"/>
                <a:sym typeface="Lexend"/>
              </a:rPr>
              <a:t>la volontà di leggi migliori</a:t>
            </a:r>
            <a:r>
              <a:rPr lang="it" i="1">
                <a:latin typeface="Lexend"/>
                <a:ea typeface="Lexend"/>
                <a:cs typeface="Lexend"/>
                <a:sym typeface="Lexend"/>
              </a:rPr>
              <a:t> cioè </a:t>
            </a:r>
            <a:r>
              <a:rPr lang="it" b="1" i="1">
                <a:latin typeface="Lexend"/>
                <a:ea typeface="Lexend"/>
                <a:cs typeface="Lexend"/>
                <a:sym typeface="Lexend"/>
              </a:rPr>
              <a:t>il senso politico</a:t>
            </a:r>
            <a:r>
              <a:rPr lang="it" i="1">
                <a:latin typeface="Lexend"/>
                <a:ea typeface="Lexend"/>
                <a:cs typeface="Lexend"/>
                <a:sym typeface="Lexend"/>
              </a:rPr>
              <a:t> (e in questo si differenzia dalla vostra funzione).</a:t>
            </a:r>
            <a:br>
              <a:rPr lang="it" i="1">
                <a:latin typeface="Lexend"/>
                <a:ea typeface="Lexend"/>
                <a:cs typeface="Lexend"/>
                <a:sym typeface="Lexend"/>
              </a:rPr>
            </a:br>
            <a:r>
              <a:rPr lang="it" i="1">
                <a:latin typeface="Lexend"/>
                <a:ea typeface="Lexend"/>
                <a:cs typeface="Lexend"/>
                <a:sym typeface="Lexend"/>
              </a:rPr>
              <a:t> E allora il maestro deve essere per quanto può </a:t>
            </a:r>
            <a:r>
              <a:rPr lang="it" b="1" i="1">
                <a:latin typeface="Lexend"/>
                <a:ea typeface="Lexend"/>
                <a:cs typeface="Lexend"/>
                <a:sym typeface="Lexend"/>
              </a:rPr>
              <a:t>profeta</a:t>
            </a:r>
            <a:r>
              <a:rPr lang="it" i="1">
                <a:latin typeface="Lexend"/>
                <a:ea typeface="Lexend"/>
                <a:cs typeface="Lexend"/>
                <a:sym typeface="Lexend"/>
              </a:rPr>
              <a:t>, scrutare i «segni dei tempi», indovinare negli occhi dei ragazzi le cose belle che essi vedranno chiare domani e che noi vediamo solo in confuso.</a:t>
            </a:r>
            <a:endParaRPr i="1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8" name="Google Shape;16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02" y="832750"/>
            <a:ext cx="4140372" cy="360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>
            <a:spLocks noGrp="1"/>
          </p:cNvSpPr>
          <p:nvPr>
            <p:ph type="title"/>
          </p:nvPr>
        </p:nvSpPr>
        <p:spPr>
          <a:xfrm>
            <a:off x="-255000" y="1511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Il cittadino sovrano</a:t>
            </a:r>
            <a:endParaRPr/>
          </a:p>
        </p:txBody>
      </p:sp>
      <p:sp>
        <p:nvSpPr>
          <p:cNvPr id="174" name="Google Shape;174;p26"/>
          <p:cNvSpPr txBox="1">
            <a:spLocks noGrp="1"/>
          </p:cNvSpPr>
          <p:nvPr>
            <p:ph type="body" idx="1"/>
          </p:nvPr>
        </p:nvSpPr>
        <p:spPr>
          <a:xfrm>
            <a:off x="76000" y="723825"/>
            <a:ext cx="4687500" cy="4332900"/>
          </a:xfrm>
          <a:prstGeom prst="rect">
            <a:avLst/>
          </a:prstGeom>
          <a:solidFill>
            <a:srgbClr val="F3F3F3"/>
          </a:solidFill>
          <a:ln w="114300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800">
                <a:latin typeface="Lexend"/>
                <a:ea typeface="Lexend"/>
                <a:cs typeface="Lexend"/>
                <a:sym typeface="Lexend"/>
              </a:rPr>
              <a:t>Né </a:t>
            </a:r>
            <a:r>
              <a:rPr lang="it" sz="1800" b="1">
                <a:latin typeface="Lexend"/>
                <a:ea typeface="Lexend"/>
                <a:cs typeface="Lexend"/>
                <a:sym typeface="Lexend"/>
              </a:rPr>
              <a:t>anarchico </a:t>
            </a:r>
            <a:r>
              <a:rPr lang="it" sz="1800">
                <a:latin typeface="Lexend"/>
                <a:ea typeface="Lexend"/>
                <a:cs typeface="Lexend"/>
                <a:sym typeface="Lexend"/>
              </a:rPr>
              <a:t>né </a:t>
            </a:r>
            <a:r>
              <a:rPr lang="it" sz="1800" b="1">
                <a:latin typeface="Lexend"/>
                <a:ea typeface="Lexend"/>
                <a:cs typeface="Lexend"/>
                <a:sym typeface="Lexend"/>
              </a:rPr>
              <a:t>conformista</a:t>
            </a:r>
            <a:r>
              <a:rPr lang="it" sz="1800">
                <a:latin typeface="Lexend"/>
                <a:ea typeface="Lexend"/>
                <a:cs typeface="Lexend"/>
                <a:sym typeface="Lexend"/>
              </a:rPr>
              <a:t>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800">
                <a:latin typeface="Lexend"/>
                <a:ea typeface="Lexend"/>
                <a:cs typeface="Lexend"/>
                <a:sym typeface="Lexend"/>
              </a:rPr>
              <a:t>Vuole la legge migliore, cioè </a:t>
            </a:r>
            <a:r>
              <a:rPr lang="it" sz="1800" b="1">
                <a:latin typeface="Lexend"/>
                <a:ea typeface="Lexend"/>
                <a:cs typeface="Lexend"/>
                <a:sym typeface="Lexend"/>
              </a:rPr>
              <a:t>ama la legge</a:t>
            </a:r>
            <a:r>
              <a:rPr lang="it" sz="1800">
                <a:latin typeface="Lexend"/>
                <a:ea typeface="Lexend"/>
                <a:cs typeface="Lexend"/>
                <a:sym typeface="Lexend"/>
              </a:rPr>
              <a:t> più degli altri.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800">
                <a:latin typeface="Lexend"/>
                <a:ea typeface="Lexend"/>
                <a:cs typeface="Lexend"/>
                <a:sym typeface="Lexend"/>
              </a:rPr>
              <a:t>Pensa che l</a:t>
            </a:r>
            <a:r>
              <a:rPr lang="it" sz="1800" b="1">
                <a:latin typeface="Lexend"/>
                <a:ea typeface="Lexend"/>
                <a:cs typeface="Lexend"/>
                <a:sym typeface="Lexend"/>
              </a:rPr>
              <a:t>e leggi sono giuste quando sono la forza del debole</a:t>
            </a:r>
            <a:r>
              <a:rPr lang="it" sz="1800">
                <a:latin typeface="Lexend"/>
                <a:ea typeface="Lexend"/>
                <a:cs typeface="Lexend"/>
                <a:sym typeface="Lexend"/>
              </a:rPr>
              <a:t>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800">
                <a:latin typeface="Lexend"/>
                <a:ea typeface="Lexend"/>
                <a:cs typeface="Lexend"/>
                <a:sym typeface="Lexend"/>
              </a:rPr>
              <a:t>Vede che le </a:t>
            </a:r>
            <a:r>
              <a:rPr lang="it" sz="1800" b="1">
                <a:latin typeface="Lexend"/>
                <a:ea typeface="Lexend"/>
                <a:cs typeface="Lexend"/>
                <a:sym typeface="Lexend"/>
              </a:rPr>
              <a:t>leggi non sono giuste quando sanzionano il sopruso del forte</a:t>
            </a:r>
            <a:r>
              <a:rPr lang="it" sz="1800">
                <a:latin typeface="Lexend"/>
                <a:ea typeface="Lexend"/>
                <a:cs typeface="Lexend"/>
                <a:sym typeface="Lexend"/>
              </a:rPr>
              <a:t>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800">
                <a:latin typeface="Lexend"/>
                <a:ea typeface="Lexend"/>
                <a:cs typeface="Lexend"/>
                <a:sym typeface="Lexend"/>
              </a:rPr>
              <a:t>Le sue leve sono il </a:t>
            </a:r>
            <a:r>
              <a:rPr lang="it" sz="1800" b="1">
                <a:latin typeface="Lexend"/>
                <a:ea typeface="Lexend"/>
                <a:cs typeface="Lexend"/>
                <a:sym typeface="Lexend"/>
              </a:rPr>
              <a:t>voto</a:t>
            </a:r>
            <a:r>
              <a:rPr lang="it" sz="1800">
                <a:latin typeface="Lexend"/>
                <a:ea typeface="Lexend"/>
                <a:cs typeface="Lexend"/>
                <a:sym typeface="Lexend"/>
              </a:rPr>
              <a:t> e lo </a:t>
            </a:r>
            <a:r>
              <a:rPr lang="it" sz="1800" b="1">
                <a:latin typeface="Lexend"/>
                <a:ea typeface="Lexend"/>
                <a:cs typeface="Lexend"/>
                <a:sym typeface="Lexend"/>
              </a:rPr>
              <a:t>sciopero</a:t>
            </a:r>
            <a:r>
              <a:rPr lang="it" sz="1800">
                <a:latin typeface="Lexend"/>
                <a:ea typeface="Lexend"/>
                <a:cs typeface="Lexend"/>
                <a:sym typeface="Lexend"/>
              </a:rPr>
              <a:t>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800">
                <a:latin typeface="Lexend"/>
                <a:ea typeface="Lexend"/>
                <a:cs typeface="Lexend"/>
                <a:sym typeface="Lexend"/>
              </a:rPr>
              <a:t>La leva vera di queste due leve è i</a:t>
            </a:r>
            <a:r>
              <a:rPr lang="it" sz="1800" b="1">
                <a:latin typeface="Lexend"/>
                <a:ea typeface="Lexend"/>
                <a:cs typeface="Lexend"/>
                <a:sym typeface="Lexend"/>
              </a:rPr>
              <a:t>nfluire con la parola.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" name="Google Shape;175;p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Dunque era un dovere scrivere quella lettera ai cappellani.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"/>
              <a:t>E’ un dovere insegnare la Costituzione e </a:t>
            </a:r>
            <a:r>
              <a:rPr lang="it" b="1"/>
              <a:t>l’articolo 11</a:t>
            </a:r>
            <a:r>
              <a:rPr lang="it"/>
              <a:t> con il verbo RIPUDIARE riferito alle guerre del passato e del futuro</a:t>
            </a:r>
            <a:endParaRPr/>
          </a:p>
        </p:txBody>
      </p:sp>
      <p:sp>
        <p:nvSpPr>
          <p:cNvPr id="176" name="Google Shape;17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14</a:t>
            </a:fld>
            <a:endParaRPr/>
          </a:p>
        </p:txBody>
      </p:sp>
      <p:pic>
        <p:nvPicPr>
          <p:cNvPr id="177" name="Google Shape;17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400" y="2743225"/>
            <a:ext cx="3760000" cy="2258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>
            <a:spLocks noGrp="1"/>
          </p:cNvSpPr>
          <p:nvPr>
            <p:ph type="title"/>
          </p:nvPr>
        </p:nvSpPr>
        <p:spPr>
          <a:xfrm>
            <a:off x="311700" y="171450"/>
            <a:ext cx="8520600" cy="8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Non un </a:t>
            </a:r>
            <a:r>
              <a:rPr lang="it" b="1">
                <a:solidFill>
                  <a:srgbClr val="990000"/>
                </a:solidFill>
              </a:rPr>
              <a:t>prete </a:t>
            </a:r>
            <a:r>
              <a:rPr lang="it" b="1" i="1">
                <a:solidFill>
                  <a:srgbClr val="990000"/>
                </a:solidFill>
              </a:rPr>
              <a:t>strano</a:t>
            </a:r>
            <a:r>
              <a:rPr lang="it"/>
              <a:t>, ma un </a:t>
            </a:r>
            <a:r>
              <a:rPr lang="it" b="1">
                <a:solidFill>
                  <a:srgbClr val="990000"/>
                </a:solidFill>
              </a:rPr>
              <a:t>prete</a:t>
            </a:r>
            <a:endParaRPr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 b="1">
                <a:solidFill>
                  <a:srgbClr val="000000"/>
                </a:solidFill>
              </a:rPr>
              <a:t>scomodo, ma prete</a:t>
            </a:r>
            <a:endParaRPr sz="1300" b="1">
              <a:solidFill>
                <a:srgbClr val="000000"/>
              </a:solidFill>
            </a:endParaRPr>
          </a:p>
        </p:txBody>
      </p:sp>
      <p:sp>
        <p:nvSpPr>
          <p:cNvPr id="183" name="Google Shape;183;p27"/>
          <p:cNvSpPr txBox="1">
            <a:spLocks noGrp="1"/>
          </p:cNvSpPr>
          <p:nvPr>
            <p:ph type="body" idx="1"/>
          </p:nvPr>
        </p:nvSpPr>
        <p:spPr>
          <a:xfrm>
            <a:off x="311700" y="918475"/>
            <a:ext cx="4880700" cy="42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8">
                <a:solidFill>
                  <a:srgbClr val="000000"/>
                </a:solidFill>
              </a:rPr>
              <a:t>Dopo aver parlato “come maestro” don Milani parla “</a:t>
            </a:r>
            <a:r>
              <a:rPr lang="it" sz="1708" b="1">
                <a:solidFill>
                  <a:srgbClr val="000000"/>
                </a:solidFill>
              </a:rPr>
              <a:t>come sacerdote</a:t>
            </a:r>
            <a:r>
              <a:rPr lang="it" sz="1708">
                <a:solidFill>
                  <a:srgbClr val="000000"/>
                </a:solidFill>
              </a:rPr>
              <a:t>”.</a:t>
            </a:r>
            <a:endParaRPr sz="1708">
              <a:solidFill>
                <a:srgbClr val="000000"/>
              </a:solidFill>
            </a:endParaRPr>
          </a:p>
          <a:p>
            <a:pPr marL="457200" lvl="0" indent="-32893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➢"/>
            </a:pPr>
            <a:r>
              <a:rPr lang="it" sz="1708">
                <a:solidFill>
                  <a:srgbClr val="000000"/>
                </a:solidFill>
              </a:rPr>
              <a:t>Il </a:t>
            </a:r>
            <a:r>
              <a:rPr lang="it" sz="1708" b="1">
                <a:solidFill>
                  <a:srgbClr val="000000"/>
                </a:solidFill>
              </a:rPr>
              <a:t>primato della coscienza </a:t>
            </a:r>
            <a:r>
              <a:rPr lang="it" sz="1708">
                <a:solidFill>
                  <a:srgbClr val="000000"/>
                </a:solidFill>
              </a:rPr>
              <a:t>sulla legge dello Stato è dottrina ufficiale della Chiesa.</a:t>
            </a:r>
            <a:endParaRPr sz="1708">
              <a:solidFill>
                <a:srgbClr val="000000"/>
              </a:solidFill>
            </a:endParaRPr>
          </a:p>
          <a:p>
            <a:pPr marL="457200" lvl="0" indent="-32893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➢"/>
            </a:pPr>
            <a:r>
              <a:rPr lang="it" sz="1708" b="1">
                <a:solidFill>
                  <a:srgbClr val="000000"/>
                </a:solidFill>
              </a:rPr>
              <a:t>I martiri hanno solennemente disobbedito</a:t>
            </a:r>
            <a:r>
              <a:rPr lang="it" sz="1708">
                <a:solidFill>
                  <a:srgbClr val="000000"/>
                </a:solidFill>
              </a:rPr>
              <a:t>. San Pietro era un cattivo cittadino, dal punto di vista dello Stato imperiale dell’antica Roma.</a:t>
            </a:r>
            <a:endParaRPr sz="1708">
              <a:solidFill>
                <a:srgbClr val="000000"/>
              </a:solidFill>
            </a:endParaRPr>
          </a:p>
          <a:p>
            <a:pPr marL="457200" lvl="0" indent="-32893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➢"/>
            </a:pPr>
            <a:r>
              <a:rPr lang="it" sz="1708">
                <a:solidFill>
                  <a:srgbClr val="000000"/>
                </a:solidFill>
              </a:rPr>
              <a:t>Dunque don Milani si sente perfettamente </a:t>
            </a:r>
            <a:r>
              <a:rPr lang="it" sz="1708" b="1">
                <a:solidFill>
                  <a:srgbClr val="000000"/>
                </a:solidFill>
              </a:rPr>
              <a:t>cattolico e sacerdote</a:t>
            </a:r>
            <a:r>
              <a:rPr lang="it" sz="1708">
                <a:solidFill>
                  <a:srgbClr val="000000"/>
                </a:solidFill>
              </a:rPr>
              <a:t>.</a:t>
            </a:r>
            <a:endParaRPr sz="1708">
              <a:solidFill>
                <a:srgbClr val="000000"/>
              </a:solidFill>
            </a:endParaRPr>
          </a:p>
          <a:p>
            <a:pPr marL="457200" lvl="0" indent="-32893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➢"/>
            </a:pPr>
            <a:r>
              <a:rPr lang="it" sz="1708">
                <a:solidFill>
                  <a:srgbClr val="000000"/>
                </a:solidFill>
              </a:rPr>
              <a:t>Un cristiano non deve partecipare alla guerra nemmeno come cuciniere.</a:t>
            </a:r>
            <a:endParaRPr sz="1708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708">
                <a:solidFill>
                  <a:srgbClr val="000000"/>
                </a:solidFill>
              </a:rPr>
              <a:t>20 GIUGNO 2017 Papa Francesco arriva a Barbiana dove è sepolto don Lorenzo Milani e dice che la sua presenza è per dare al prete fiorentino quello che in vita non riuscì ad avere: il riconoscimento e la comprensione nella sua fedeltà al Vangelo</a:t>
            </a:r>
            <a:r>
              <a:rPr lang="it" sz="1300">
                <a:solidFill>
                  <a:srgbClr val="000000"/>
                </a:solidFill>
              </a:rPr>
              <a:t>.</a:t>
            </a:r>
            <a:endParaRPr sz="1300">
              <a:solidFill>
                <a:srgbClr val="000000"/>
              </a:solidFill>
            </a:endParaRPr>
          </a:p>
        </p:txBody>
      </p:sp>
      <p:sp>
        <p:nvSpPr>
          <p:cNvPr id="184" name="Google Shape;184;p27"/>
          <p:cNvSpPr txBox="1">
            <a:spLocks noGrp="1"/>
          </p:cNvSpPr>
          <p:nvPr>
            <p:ph type="body" idx="2"/>
          </p:nvPr>
        </p:nvSpPr>
        <p:spPr>
          <a:xfrm>
            <a:off x="4832400" y="918475"/>
            <a:ext cx="3740100" cy="4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85" name="Google Shape;18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15</a:t>
            </a:fld>
            <a:endParaRPr/>
          </a:p>
        </p:txBody>
      </p:sp>
      <p:pic>
        <p:nvPicPr>
          <p:cNvPr id="186" name="Google Shape;18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7550" y="832750"/>
            <a:ext cx="3673600" cy="206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7550" y="3081050"/>
            <a:ext cx="3673600" cy="19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>
            <a:spLocks noGrp="1"/>
          </p:cNvSpPr>
          <p:nvPr>
            <p:ph type="title"/>
          </p:nvPr>
        </p:nvSpPr>
        <p:spPr>
          <a:xfrm>
            <a:off x="311700" y="134700"/>
            <a:ext cx="8520600" cy="10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Quando è stato riconosciuto il diritto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all’obiezione di coscienza?</a:t>
            </a:r>
            <a:endParaRPr/>
          </a:p>
        </p:txBody>
      </p:sp>
      <p:sp>
        <p:nvSpPr>
          <p:cNvPr id="193" name="Google Shape;193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rgbClr val="040C28"/>
                </a:solidFill>
              </a:rPr>
              <a:t>28 novembre </a:t>
            </a:r>
            <a:r>
              <a:rPr lang="it" sz="1800" b="1">
                <a:solidFill>
                  <a:srgbClr val="040C28"/>
                </a:solidFill>
              </a:rPr>
              <a:t>1977</a:t>
            </a:r>
            <a:r>
              <a:rPr lang="it" sz="1800">
                <a:solidFill>
                  <a:srgbClr val="040C28"/>
                </a:solidFill>
              </a:rPr>
              <a:t> n.1139 ("Norme sul riconoscimento dell'obiezione di coscienza")</a:t>
            </a:r>
            <a:endParaRPr sz="1800">
              <a:solidFill>
                <a:srgbClr val="202124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2000">
                <a:solidFill>
                  <a:schemeClr val="dk1"/>
                </a:solidFill>
              </a:rPr>
              <a:t>Tale legge permise agli obiettori di scegliere il servizio civile sostitutivo obbligatorio, di durata di 8 mesi superiore alla durata del servizio che si sarebbe dovuto svolgere.</a:t>
            </a:r>
            <a:endParaRPr sz="2000">
              <a:solidFill>
                <a:srgbClr val="202124"/>
              </a:solidFill>
              <a:highlight>
                <a:srgbClr val="FFFFFF"/>
              </a:highlight>
            </a:endParaRPr>
          </a:p>
        </p:txBody>
      </p:sp>
      <p:sp>
        <p:nvSpPr>
          <p:cNvPr id="194" name="Google Shape;194;p2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95" name="Google Shape;195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16</a:t>
            </a:fld>
            <a:endParaRPr/>
          </a:p>
        </p:txBody>
      </p:sp>
      <p:pic>
        <p:nvPicPr>
          <p:cNvPr id="196" name="Google Shape;19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1600" y="1152475"/>
            <a:ext cx="4762500" cy="369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 txBox="1">
            <a:spLocks noGrp="1"/>
          </p:cNvSpPr>
          <p:nvPr>
            <p:ph type="title"/>
          </p:nvPr>
        </p:nvSpPr>
        <p:spPr>
          <a:xfrm>
            <a:off x="311700" y="97975"/>
            <a:ext cx="8520600" cy="9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Quando è stato abolito il servizio di leva obbligatorio?</a:t>
            </a:r>
            <a:endParaRPr sz="14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9"/>
          <p:cNvSpPr txBox="1">
            <a:spLocks noGrp="1"/>
          </p:cNvSpPr>
          <p:nvPr>
            <p:ph type="body" idx="1"/>
          </p:nvPr>
        </p:nvSpPr>
        <p:spPr>
          <a:xfrm>
            <a:off x="311700" y="551100"/>
            <a:ext cx="3999900" cy="450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rgbClr val="990000"/>
                </a:solidFill>
              </a:rPr>
              <a:t>Con la legge 23 agosto </a:t>
            </a:r>
            <a:r>
              <a:rPr lang="it" sz="1700" b="1">
                <a:solidFill>
                  <a:srgbClr val="990000"/>
                </a:solidFill>
              </a:rPr>
              <a:t>2004</a:t>
            </a:r>
            <a:r>
              <a:rPr lang="it" sz="1700">
                <a:solidFill>
                  <a:srgbClr val="990000"/>
                </a:solidFill>
              </a:rPr>
              <a:t>, n. 226</a:t>
            </a:r>
            <a:endParaRPr sz="1700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700">
                <a:solidFill>
                  <a:srgbClr val="000000"/>
                </a:solidFill>
              </a:rPr>
              <a:t>SI ABOLISCE IL SERVIZIO DI LEVA OBBLIGATORIO</a:t>
            </a:r>
            <a:endParaRPr sz="17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700">
                <a:solidFill>
                  <a:srgbClr val="000000"/>
                </a:solidFill>
              </a:rPr>
              <a:t>L’ultima classe chiamata a prestare servizio militare è stata quella dei nati nel 1985, tuttavia molti di questi (ma anche molti nati di anni precedenti), avendo rinviato per motivi di studio, non sono mai partiti.</a:t>
            </a:r>
            <a:endParaRPr sz="17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700">
                <a:solidFill>
                  <a:srgbClr val="000000"/>
                </a:solidFill>
              </a:rPr>
              <a:t>Infatti dal 1° gennaio 2005 l’arruolamento è divenuto esclusivamente su base volontaria e a carattere professionale.</a:t>
            </a:r>
            <a:endParaRPr sz="1700">
              <a:solidFill>
                <a:srgbClr val="000000"/>
              </a:solidFill>
            </a:endParaRPr>
          </a:p>
        </p:txBody>
      </p:sp>
      <p:sp>
        <p:nvSpPr>
          <p:cNvPr id="203" name="Google Shape;203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04" name="Google Shape;20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17</a:t>
            </a:fld>
            <a:endParaRPr/>
          </a:p>
        </p:txBody>
      </p:sp>
      <p:pic>
        <p:nvPicPr>
          <p:cNvPr id="205" name="Google Shape;205;p29" descr="Cover articolo 23 agosto 2004: &lt;br&gt;si abolisce il servizio di leva obbligatori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400" y="1152475"/>
            <a:ext cx="4058500" cy="354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2125" y="3085113"/>
            <a:ext cx="1428750" cy="197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it"/>
              <a:t>La storia gli ha dato ragione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18</a:t>
            </a:fld>
            <a:endParaRPr/>
          </a:p>
        </p:txBody>
      </p:sp>
      <p:sp>
        <p:nvSpPr>
          <p:cNvPr id="213" name="Google Shape;213;p30"/>
          <p:cNvSpPr txBox="1">
            <a:spLocks noGrp="1"/>
          </p:cNvSpPr>
          <p:nvPr>
            <p:ph type="body" idx="1"/>
          </p:nvPr>
        </p:nvSpPr>
        <p:spPr>
          <a:xfrm>
            <a:off x="311700" y="1983925"/>
            <a:ext cx="3999900" cy="25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14" name="Google Shape;214;p30"/>
          <p:cNvSpPr txBox="1">
            <a:spLocks noGrp="1"/>
          </p:cNvSpPr>
          <p:nvPr>
            <p:ph type="body" idx="2"/>
          </p:nvPr>
        </p:nvSpPr>
        <p:spPr>
          <a:xfrm>
            <a:off x="4832400" y="832751"/>
            <a:ext cx="3999900" cy="37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/>
              <a:t>                                                        </a:t>
            </a:r>
            <a:r>
              <a:rPr lang="it" sz="1800" b="1">
                <a:solidFill>
                  <a:srgbClr val="000000"/>
                </a:solidFill>
              </a:rPr>
              <a:t>Se</a:t>
            </a:r>
            <a:r>
              <a:rPr lang="it" sz="1800">
                <a:solidFill>
                  <a:srgbClr val="000000"/>
                </a:solidFill>
              </a:rPr>
              <a:t> la Costituzione è un documento programmatico che deve guidare il nostro agire, ciò</a:t>
            </a:r>
            <a:r>
              <a:rPr lang="it" sz="1800" b="1">
                <a:solidFill>
                  <a:srgbClr val="000000"/>
                </a:solidFill>
              </a:rPr>
              <a:t> </a:t>
            </a:r>
            <a:r>
              <a:rPr lang="it" sz="1800" b="1">
                <a:solidFill>
                  <a:srgbClr val="990000"/>
                </a:solidFill>
              </a:rPr>
              <a:t>è avvenuto</a:t>
            </a:r>
            <a:r>
              <a:rPr lang="it" sz="1800">
                <a:solidFill>
                  <a:srgbClr val="000000"/>
                </a:solidFill>
              </a:rPr>
              <a:t>.</a:t>
            </a:r>
            <a:endParaRPr sz="1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800" b="1">
                <a:solidFill>
                  <a:srgbClr val="000000"/>
                </a:solidFill>
              </a:rPr>
              <a:t>Se </a:t>
            </a:r>
            <a:r>
              <a:rPr lang="it" sz="1800">
                <a:solidFill>
                  <a:srgbClr val="000000"/>
                </a:solidFill>
              </a:rPr>
              <a:t>le leggi devono progredire andando a coincidere con la legge morale, in questo caso, </a:t>
            </a:r>
            <a:r>
              <a:rPr lang="it" sz="1800" b="1">
                <a:solidFill>
                  <a:srgbClr val="990000"/>
                </a:solidFill>
              </a:rPr>
              <a:t>è accaduto</a:t>
            </a:r>
            <a:r>
              <a:rPr lang="it" sz="1800">
                <a:solidFill>
                  <a:srgbClr val="000000"/>
                </a:solidFill>
              </a:rPr>
              <a:t>.</a:t>
            </a:r>
            <a:endParaRPr sz="1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800" b="1">
                <a:solidFill>
                  <a:srgbClr val="000000"/>
                </a:solidFill>
              </a:rPr>
              <a:t>Se</a:t>
            </a:r>
            <a:r>
              <a:rPr lang="it" sz="1800">
                <a:solidFill>
                  <a:srgbClr val="000000"/>
                </a:solidFill>
              </a:rPr>
              <a:t> un maestro deve essere profetico, don Milani lo </a:t>
            </a:r>
            <a:r>
              <a:rPr lang="it" sz="1800" b="1">
                <a:solidFill>
                  <a:srgbClr val="990000"/>
                </a:solidFill>
              </a:rPr>
              <a:t>è stato</a:t>
            </a:r>
            <a:r>
              <a:rPr lang="it" sz="1800">
                <a:solidFill>
                  <a:srgbClr val="990000"/>
                </a:solidFill>
              </a:rPr>
              <a:t>.</a:t>
            </a:r>
            <a:endParaRPr sz="1800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800"/>
          </a:p>
        </p:txBody>
      </p:sp>
      <p:pic>
        <p:nvPicPr>
          <p:cNvPr id="215" name="Google Shape;21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175" y="1595975"/>
            <a:ext cx="4494450" cy="297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>
                <a:latin typeface="Pacifico"/>
                <a:ea typeface="Pacifico"/>
                <a:cs typeface="Pacifico"/>
                <a:sym typeface="Pacifico"/>
              </a:rPr>
              <a:t>Il futuro è tratteggiato. </a:t>
            </a:r>
            <a:endParaRPr sz="4000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>
                <a:latin typeface="Pacifico"/>
                <a:ea typeface="Pacifico"/>
                <a:cs typeface="Pacifico"/>
                <a:sym typeface="Pacifico"/>
              </a:rPr>
              <a:t>Basta unire i puntini del tratteggio. </a:t>
            </a:r>
            <a:endParaRPr sz="4000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>
                <a:latin typeface="Pacifico"/>
                <a:ea typeface="Pacifico"/>
                <a:cs typeface="Pacifico"/>
                <a:sym typeface="Pacifico"/>
              </a:rPr>
              <a:t>Grazie ai buoni profeti.</a:t>
            </a:r>
            <a:endParaRPr sz="4000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>
                <a:latin typeface="Pacifico"/>
                <a:ea typeface="Pacifico"/>
                <a:cs typeface="Pacifico"/>
                <a:sym typeface="Pacifico"/>
              </a:rPr>
              <a:t>Con la speranza di saperli riconoscere</a:t>
            </a:r>
            <a:endParaRPr sz="4000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Pacifico"/>
                <a:ea typeface="Pacifico"/>
                <a:cs typeface="Pacifico"/>
                <a:sym typeface="Pacifico"/>
              </a:rPr>
              <a:t> .  . . . . . </a:t>
            </a:r>
            <a:endParaRPr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Pacifico"/>
                <a:ea typeface="Pacifico"/>
                <a:cs typeface="Pacifico"/>
                <a:sym typeface="Pacifico"/>
              </a:rPr>
              <a:t>La classe IV APm</a:t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21" name="Google Shape;22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19</a:t>
            </a:fld>
            <a:endParaRPr/>
          </a:p>
        </p:txBody>
      </p:sp>
      <p:cxnSp>
        <p:nvCxnSpPr>
          <p:cNvPr id="222" name="Google Shape;222;p31"/>
          <p:cNvCxnSpPr/>
          <p:nvPr/>
        </p:nvCxnSpPr>
        <p:spPr>
          <a:xfrm>
            <a:off x="2216575" y="4249500"/>
            <a:ext cx="771600" cy="12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1489</Words>
  <Application>Microsoft Office PowerPoint</Application>
  <PresentationFormat>Presentazione su schermo (16:9)</PresentationFormat>
  <Paragraphs>151</Paragraphs>
  <Slides>19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4" baseType="lpstr">
      <vt:lpstr>Arial</vt:lpstr>
      <vt:lpstr>Times New Roman</vt:lpstr>
      <vt:lpstr>Lexend</vt:lpstr>
      <vt:lpstr>Pacifico</vt:lpstr>
      <vt:lpstr>Simple Light</vt:lpstr>
      <vt:lpstr>Don Lorenzo Milani e  la Costituzione italiana Responsabilità, impegno e partecipazione: i semi della democrazia</vt:lpstr>
      <vt:lpstr>Chi siamo</vt:lpstr>
      <vt:lpstr>Mettere in atto la Costituzione</vt:lpstr>
      <vt:lpstr>Vedere la contraddizione, ribellarsi</vt:lpstr>
      <vt:lpstr>Tre lettere per cambiare il mondo Don Milani risponde</vt:lpstr>
      <vt:lpstr>Il mondo filtrato dall’insegnante</vt:lpstr>
      <vt:lpstr>Cominciamo: Lettera ai cappellani militari </vt:lpstr>
      <vt:lpstr>dal testo “Lettera ai cappellani militari”</vt:lpstr>
      <vt:lpstr>La “Lettera ai cappellani militari” prosegue </vt:lpstr>
      <vt:lpstr>Apologia e incitamento alla diserzione e alla disobbedienza civile</vt:lpstr>
      <vt:lpstr>Leggiamo  Signori Giudici, vi metto qui per scritto quello che avrei detto volentieri in aula</vt:lpstr>
      <vt:lpstr>Il maestro come “profeta” che scruta i segni dei tempi</vt:lpstr>
      <vt:lpstr>Scuola come ponte per il futuro</vt:lpstr>
      <vt:lpstr>Il cittadino sovrano</vt:lpstr>
      <vt:lpstr>Non un prete strano, ma un prete scomodo, ma prete</vt:lpstr>
      <vt:lpstr>Quando è stato riconosciuto il diritto  all’obiezione di coscienza?</vt:lpstr>
      <vt:lpstr>Quando è stato abolito il servizio di leva obbligatorio? </vt:lpstr>
      <vt:lpstr>La storia gli ha dato ragione </vt:lpstr>
      <vt:lpstr>Il futuro è tratteggiato.  Basta unire i puntini del tratteggio.  Grazie ai buoni profeti.  Con la speranza di saperli riconoscere   .  . . . . .  La classe IV APm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 Lorenzo Milani e  la Costituzione italiana Responsabilità, impegno e partecipazione: i semi della democrazia</dc:title>
  <dc:creator>Caterina Andreini</dc:creator>
  <cp:lastModifiedBy>caterina.andreini@gmail.com</cp:lastModifiedBy>
  <cp:revision>1</cp:revision>
  <dcterms:modified xsi:type="dcterms:W3CDTF">2023-05-17T19:57:35Z</dcterms:modified>
</cp:coreProperties>
</file>